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2268538" y="19050"/>
            <a:ext cx="41767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 err="1" smtClean="0">
                <a:solidFill>
                  <a:schemeClr val="bg1"/>
                </a:solidFill>
              </a:rPr>
              <a:t>Математи</a:t>
            </a:r>
            <a:r>
              <a:rPr lang="tt-RU" sz="2400" b="1" dirty="0" smtClean="0">
                <a:solidFill>
                  <a:schemeClr val="bg1"/>
                </a:solidFill>
              </a:rPr>
              <a:t>к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>
                <a:solidFill>
                  <a:schemeClr val="bg1"/>
                </a:solidFill>
              </a:rPr>
              <a:t>диктант</a:t>
            </a: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1285853" y="908050"/>
            <a:ext cx="3500461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 dirty="0" err="1" smtClean="0">
                <a:solidFill>
                  <a:schemeClr val="bg1"/>
                </a:solidFill>
                <a:latin typeface="Century Schoolbook" pitchFamily="18" charset="0"/>
              </a:rPr>
              <a:t>Тигезләмәне чишегез</a:t>
            </a:r>
            <a:r>
              <a:rPr lang="ru-RU" sz="2400" b="1" i="1" dirty="0" smtClean="0">
                <a:solidFill>
                  <a:schemeClr val="bg1"/>
                </a:solidFill>
                <a:latin typeface="Century Schoolbook" pitchFamily="18" charset="0"/>
              </a:rPr>
              <a:t>:</a:t>
            </a:r>
            <a:endParaRPr lang="ru-RU" sz="2400" b="1" i="1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5076825" y="1735138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3</a:t>
            </a:r>
            <a:r>
              <a:rPr lang="ru-RU" sz="2400" b="1" i="1">
                <a:solidFill>
                  <a:schemeClr val="bg1"/>
                </a:solidFill>
                <a:latin typeface="Century Schoolbook" pitchFamily="18" charset="0"/>
              </a:rPr>
              <a:t>х</a:t>
            </a: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 – 18 = 0</a:t>
            </a: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7164388" y="1700213"/>
            <a:ext cx="936625" cy="525462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99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9</a:t>
            </a:r>
          </a:p>
        </p:txBody>
      </p:sp>
      <p:sp>
        <p:nvSpPr>
          <p:cNvPr id="2058" name="Oval 10"/>
          <p:cNvSpPr>
            <a:spLocks noChangeArrowheads="1"/>
          </p:cNvSpPr>
          <p:nvPr/>
        </p:nvSpPr>
        <p:spPr bwMode="auto">
          <a:xfrm>
            <a:off x="4211638" y="1644650"/>
            <a:ext cx="688975" cy="636588"/>
          </a:xfrm>
          <a:prstGeom prst="ellipse">
            <a:avLst/>
          </a:prstGeom>
          <a:gradFill rotWithShape="1">
            <a:gsLst>
              <a:gs pos="0">
                <a:srgbClr val="DDDDDD"/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FF99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latin typeface="Century Schoolbook" pitchFamily="18" charset="0"/>
              </a:rPr>
              <a:t>1)</a:t>
            </a:r>
          </a:p>
        </p:txBody>
      </p:sp>
      <p:sp>
        <p:nvSpPr>
          <p:cNvPr id="2061" name="Oval 13"/>
          <p:cNvSpPr>
            <a:spLocks noChangeArrowheads="1"/>
          </p:cNvSpPr>
          <p:nvPr/>
        </p:nvSpPr>
        <p:spPr bwMode="auto">
          <a:xfrm>
            <a:off x="4211638" y="2513013"/>
            <a:ext cx="688975" cy="636587"/>
          </a:xfrm>
          <a:prstGeom prst="ellipse">
            <a:avLst/>
          </a:prstGeom>
          <a:gradFill rotWithShape="1">
            <a:gsLst>
              <a:gs pos="0">
                <a:srgbClr val="DDDDDD"/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FF99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latin typeface="Century Schoolbook" pitchFamily="18" charset="0"/>
              </a:rPr>
              <a:t>2)</a:t>
            </a:r>
          </a:p>
        </p:txBody>
      </p:sp>
      <p:sp>
        <p:nvSpPr>
          <p:cNvPr id="2063" name="AutoShape 15"/>
          <p:cNvSpPr>
            <a:spLocks noChangeArrowheads="1"/>
          </p:cNvSpPr>
          <p:nvPr/>
        </p:nvSpPr>
        <p:spPr bwMode="auto">
          <a:xfrm>
            <a:off x="7164388" y="3348038"/>
            <a:ext cx="936625" cy="525462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99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–2</a:t>
            </a:r>
          </a:p>
        </p:txBody>
      </p:sp>
      <p:sp>
        <p:nvSpPr>
          <p:cNvPr id="2064" name="Oval 16"/>
          <p:cNvSpPr>
            <a:spLocks noChangeArrowheads="1"/>
          </p:cNvSpPr>
          <p:nvPr/>
        </p:nvSpPr>
        <p:spPr bwMode="auto">
          <a:xfrm>
            <a:off x="4211638" y="3292475"/>
            <a:ext cx="688975" cy="636588"/>
          </a:xfrm>
          <a:prstGeom prst="ellipse">
            <a:avLst/>
          </a:prstGeom>
          <a:gradFill rotWithShape="1">
            <a:gsLst>
              <a:gs pos="0">
                <a:srgbClr val="DDDDDD"/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FF99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latin typeface="Century Schoolbook" pitchFamily="18" charset="0"/>
              </a:rPr>
              <a:t>3)</a:t>
            </a:r>
          </a:p>
        </p:txBody>
      </p:sp>
      <p:sp>
        <p:nvSpPr>
          <p:cNvPr id="2066" name="AutoShape 18"/>
          <p:cNvSpPr>
            <a:spLocks noChangeArrowheads="1"/>
          </p:cNvSpPr>
          <p:nvPr/>
        </p:nvSpPr>
        <p:spPr bwMode="auto">
          <a:xfrm>
            <a:off x="7164388" y="5843588"/>
            <a:ext cx="936625" cy="525462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99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–25</a:t>
            </a:r>
          </a:p>
        </p:txBody>
      </p:sp>
      <p:sp>
        <p:nvSpPr>
          <p:cNvPr id="2067" name="Oval 19"/>
          <p:cNvSpPr>
            <a:spLocks noChangeArrowheads="1"/>
          </p:cNvSpPr>
          <p:nvPr/>
        </p:nvSpPr>
        <p:spPr bwMode="auto">
          <a:xfrm>
            <a:off x="4211638" y="4119563"/>
            <a:ext cx="688975" cy="636587"/>
          </a:xfrm>
          <a:prstGeom prst="ellipse">
            <a:avLst/>
          </a:prstGeom>
          <a:gradFill rotWithShape="1">
            <a:gsLst>
              <a:gs pos="0">
                <a:srgbClr val="DDDDDD"/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FF99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latin typeface="Century Schoolbook" pitchFamily="18" charset="0"/>
              </a:rPr>
              <a:t>4)</a:t>
            </a:r>
          </a:p>
        </p:txBody>
      </p:sp>
      <p:sp>
        <p:nvSpPr>
          <p:cNvPr id="2070" name="Oval 22"/>
          <p:cNvSpPr>
            <a:spLocks noChangeArrowheads="1"/>
          </p:cNvSpPr>
          <p:nvPr/>
        </p:nvSpPr>
        <p:spPr bwMode="auto">
          <a:xfrm>
            <a:off x="4211638" y="4983163"/>
            <a:ext cx="688975" cy="636587"/>
          </a:xfrm>
          <a:prstGeom prst="ellipse">
            <a:avLst/>
          </a:prstGeom>
          <a:gradFill rotWithShape="1">
            <a:gsLst>
              <a:gs pos="0">
                <a:srgbClr val="DDDDDD"/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FF99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latin typeface="Century Schoolbook" pitchFamily="18" charset="0"/>
              </a:rPr>
              <a:t>5)</a:t>
            </a:r>
          </a:p>
        </p:txBody>
      </p:sp>
      <p:sp>
        <p:nvSpPr>
          <p:cNvPr id="2073" name="Oval 25"/>
          <p:cNvSpPr>
            <a:spLocks noChangeArrowheads="1"/>
          </p:cNvSpPr>
          <p:nvPr/>
        </p:nvSpPr>
        <p:spPr bwMode="auto">
          <a:xfrm>
            <a:off x="4211638" y="5788025"/>
            <a:ext cx="688975" cy="636588"/>
          </a:xfrm>
          <a:prstGeom prst="ellipse">
            <a:avLst/>
          </a:prstGeom>
          <a:gradFill rotWithShape="1">
            <a:gsLst>
              <a:gs pos="0">
                <a:srgbClr val="DDDDDD"/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FF99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latin typeface="Century Schoolbook" pitchFamily="18" charset="0"/>
              </a:rPr>
              <a:t>6)</a:t>
            </a:r>
          </a:p>
        </p:txBody>
      </p:sp>
      <p:sp>
        <p:nvSpPr>
          <p:cNvPr id="2074" name="Text Box 26"/>
          <p:cNvSpPr txBox="1">
            <a:spLocks noChangeArrowheads="1"/>
          </p:cNvSpPr>
          <p:nvPr/>
        </p:nvSpPr>
        <p:spPr bwMode="auto">
          <a:xfrm>
            <a:off x="5076825" y="2603500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20</a:t>
            </a:r>
            <a:r>
              <a:rPr lang="ru-RU" sz="2400" b="1" i="1">
                <a:solidFill>
                  <a:schemeClr val="bg1"/>
                </a:solidFill>
                <a:latin typeface="Century Schoolbook" pitchFamily="18" charset="0"/>
              </a:rPr>
              <a:t>х</a:t>
            </a: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 + 4 = 0</a:t>
            </a:r>
          </a:p>
        </p:txBody>
      </p:sp>
      <p:sp>
        <p:nvSpPr>
          <p:cNvPr id="2075" name="Text Box 27"/>
          <p:cNvSpPr txBox="1">
            <a:spLocks noChangeArrowheads="1"/>
          </p:cNvSpPr>
          <p:nvPr/>
        </p:nvSpPr>
        <p:spPr bwMode="auto">
          <a:xfrm>
            <a:off x="5003800" y="3381375"/>
            <a:ext cx="2159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–16</a:t>
            </a:r>
            <a:r>
              <a:rPr lang="ru-RU" sz="2400" b="1" i="1">
                <a:solidFill>
                  <a:schemeClr val="bg1"/>
                </a:solidFill>
                <a:latin typeface="Century Schoolbook" pitchFamily="18" charset="0"/>
              </a:rPr>
              <a:t>х</a:t>
            </a: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 – 32 = 0</a:t>
            </a:r>
          </a:p>
        </p:txBody>
      </p:sp>
      <p:sp>
        <p:nvSpPr>
          <p:cNvPr id="2076" name="Text Box 28"/>
          <p:cNvSpPr txBox="1">
            <a:spLocks noChangeArrowheads="1"/>
          </p:cNvSpPr>
          <p:nvPr/>
        </p:nvSpPr>
        <p:spPr bwMode="auto">
          <a:xfrm>
            <a:off x="5076825" y="4208463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–64</a:t>
            </a:r>
            <a:r>
              <a:rPr lang="ru-RU" sz="2400" b="1" i="1">
                <a:solidFill>
                  <a:schemeClr val="bg1"/>
                </a:solidFill>
                <a:latin typeface="Century Schoolbook" pitchFamily="18" charset="0"/>
              </a:rPr>
              <a:t>х</a:t>
            </a: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 + 8 = 0</a:t>
            </a:r>
          </a:p>
        </p:txBody>
      </p:sp>
      <p:sp>
        <p:nvSpPr>
          <p:cNvPr id="2077" name="Text Box 29"/>
          <p:cNvSpPr txBox="1">
            <a:spLocks noChangeArrowheads="1"/>
          </p:cNvSpPr>
          <p:nvPr/>
        </p:nvSpPr>
        <p:spPr bwMode="auto">
          <a:xfrm>
            <a:off x="5076825" y="5073650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–2 – 34</a:t>
            </a:r>
            <a:r>
              <a:rPr lang="ru-RU" sz="2400" b="1" i="1">
                <a:solidFill>
                  <a:schemeClr val="bg1"/>
                </a:solidFill>
                <a:latin typeface="Century Schoolbook" pitchFamily="18" charset="0"/>
              </a:rPr>
              <a:t>х</a:t>
            </a: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 = 0</a:t>
            </a:r>
          </a:p>
        </p:txBody>
      </p:sp>
      <p:sp>
        <p:nvSpPr>
          <p:cNvPr id="2078" name="Text Box 30"/>
          <p:cNvSpPr txBox="1">
            <a:spLocks noChangeArrowheads="1"/>
          </p:cNvSpPr>
          <p:nvPr/>
        </p:nvSpPr>
        <p:spPr bwMode="auto">
          <a:xfrm>
            <a:off x="5076825" y="5876925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75 + 3</a:t>
            </a:r>
            <a:r>
              <a:rPr lang="ru-RU" sz="2400" b="1" i="1">
                <a:solidFill>
                  <a:schemeClr val="bg1"/>
                </a:solidFill>
                <a:latin typeface="Century Schoolbook" pitchFamily="18" charset="0"/>
              </a:rPr>
              <a:t>х</a:t>
            </a: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 = 0</a:t>
            </a:r>
          </a:p>
        </p:txBody>
      </p:sp>
      <p:grpSp>
        <p:nvGrpSpPr>
          <p:cNvPr id="2" name="Group 72"/>
          <p:cNvGrpSpPr>
            <a:grpSpLocks/>
          </p:cNvGrpSpPr>
          <p:nvPr/>
        </p:nvGrpSpPr>
        <p:grpSpPr bwMode="auto">
          <a:xfrm>
            <a:off x="7164388" y="4025900"/>
            <a:ext cx="935037" cy="822325"/>
            <a:chOff x="4378" y="2931"/>
            <a:chExt cx="589" cy="518"/>
          </a:xfrm>
        </p:grpSpPr>
        <p:grpSp>
          <p:nvGrpSpPr>
            <p:cNvPr id="3" name="Group 41"/>
            <p:cNvGrpSpPr>
              <a:grpSpLocks/>
            </p:cNvGrpSpPr>
            <p:nvPr/>
          </p:nvGrpSpPr>
          <p:grpSpPr bwMode="auto">
            <a:xfrm>
              <a:off x="4526" y="2931"/>
              <a:ext cx="305" cy="518"/>
              <a:chOff x="4332" y="1253"/>
              <a:chExt cx="300" cy="518"/>
            </a:xfrm>
          </p:grpSpPr>
          <p:sp>
            <p:nvSpPr>
              <p:cNvPr id="2081" name="Text Box 33"/>
              <p:cNvSpPr txBox="1">
                <a:spLocks noChangeArrowheads="1"/>
              </p:cNvSpPr>
              <p:nvPr/>
            </p:nvSpPr>
            <p:spPr bwMode="auto">
              <a:xfrm>
                <a:off x="4380" y="1253"/>
                <a:ext cx="240" cy="5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2400" b="1">
                    <a:solidFill>
                      <a:schemeClr val="bg1"/>
                    </a:solidFill>
                    <a:latin typeface="Times New Roman" pitchFamily="18" charset="0"/>
                  </a:rPr>
                  <a:t>18</a:t>
                </a:r>
              </a:p>
            </p:txBody>
          </p:sp>
          <p:sp>
            <p:nvSpPr>
              <p:cNvPr id="2082" name="Line 34"/>
              <p:cNvSpPr>
                <a:spLocks noChangeShapeType="1"/>
              </p:cNvSpPr>
              <p:nvPr/>
            </p:nvSpPr>
            <p:spPr bwMode="auto">
              <a:xfrm>
                <a:off x="4332" y="1493"/>
                <a:ext cx="300" cy="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90" name="AutoShape 42"/>
            <p:cNvSpPr>
              <a:spLocks noChangeArrowheads="1"/>
            </p:cNvSpPr>
            <p:nvPr/>
          </p:nvSpPr>
          <p:spPr bwMode="auto">
            <a:xfrm>
              <a:off x="4378" y="2931"/>
              <a:ext cx="589" cy="499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FF99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" name="Group 91"/>
          <p:cNvGrpSpPr>
            <a:grpSpLocks/>
          </p:cNvGrpSpPr>
          <p:nvPr/>
        </p:nvGrpSpPr>
        <p:grpSpPr bwMode="auto">
          <a:xfrm>
            <a:off x="7164388" y="4870450"/>
            <a:ext cx="936625" cy="863600"/>
            <a:chOff x="4422" y="3022"/>
            <a:chExt cx="590" cy="544"/>
          </a:xfrm>
        </p:grpSpPr>
        <p:grpSp>
          <p:nvGrpSpPr>
            <p:cNvPr id="5" name="Group 90"/>
            <p:cNvGrpSpPr>
              <a:grpSpLocks/>
            </p:cNvGrpSpPr>
            <p:nvPr/>
          </p:nvGrpSpPr>
          <p:grpSpPr bwMode="auto">
            <a:xfrm>
              <a:off x="4604" y="3022"/>
              <a:ext cx="375" cy="518"/>
              <a:chOff x="4682" y="3022"/>
              <a:chExt cx="375" cy="518"/>
            </a:xfrm>
          </p:grpSpPr>
          <p:sp>
            <p:nvSpPr>
              <p:cNvPr id="2084" name="Text Box 36"/>
              <p:cNvSpPr txBox="1">
                <a:spLocks noChangeArrowheads="1"/>
              </p:cNvSpPr>
              <p:nvPr/>
            </p:nvSpPr>
            <p:spPr bwMode="auto">
              <a:xfrm>
                <a:off x="4682" y="3022"/>
                <a:ext cx="375" cy="5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2400" b="1">
                    <a:solidFill>
                      <a:schemeClr val="bg1"/>
                    </a:solidFill>
                    <a:latin typeface="Times New Roman" pitchFamily="18" charset="0"/>
                  </a:rPr>
                  <a:t>1</a:t>
                </a:r>
              </a:p>
              <a:p>
                <a:r>
                  <a:rPr lang="ru-RU" sz="2400" b="1">
                    <a:solidFill>
                      <a:schemeClr val="bg1"/>
                    </a:solidFill>
                    <a:latin typeface="Times New Roman" pitchFamily="18" charset="0"/>
                  </a:rPr>
                  <a:t>17</a:t>
                </a:r>
              </a:p>
            </p:txBody>
          </p:sp>
          <p:sp>
            <p:nvSpPr>
              <p:cNvPr id="2085" name="Line 37"/>
              <p:cNvSpPr>
                <a:spLocks noChangeShapeType="1"/>
              </p:cNvSpPr>
              <p:nvPr/>
            </p:nvSpPr>
            <p:spPr bwMode="auto">
              <a:xfrm flipV="1">
                <a:off x="4734" y="3280"/>
                <a:ext cx="304" cy="5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91" name="AutoShape 43"/>
            <p:cNvSpPr>
              <a:spLocks noChangeArrowheads="1"/>
            </p:cNvSpPr>
            <p:nvPr/>
          </p:nvSpPr>
          <p:spPr bwMode="auto">
            <a:xfrm>
              <a:off x="4422" y="3067"/>
              <a:ext cx="590" cy="499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FF99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94" name="Line 46"/>
            <p:cNvSpPr>
              <a:spLocks noChangeShapeType="1"/>
            </p:cNvSpPr>
            <p:nvPr/>
          </p:nvSpPr>
          <p:spPr bwMode="auto">
            <a:xfrm flipV="1">
              <a:off x="4468" y="3291"/>
              <a:ext cx="141" cy="1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098" name="AutoShape 50"/>
          <p:cNvSpPr>
            <a:spLocks noChangeArrowheads="1"/>
          </p:cNvSpPr>
          <p:nvPr/>
        </p:nvSpPr>
        <p:spPr bwMode="auto">
          <a:xfrm>
            <a:off x="2916238" y="3348038"/>
            <a:ext cx="906462" cy="525462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99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–6</a:t>
            </a:r>
          </a:p>
        </p:txBody>
      </p:sp>
      <p:sp>
        <p:nvSpPr>
          <p:cNvPr id="2099" name="AutoShape 51"/>
          <p:cNvSpPr>
            <a:spLocks noChangeArrowheads="1"/>
          </p:cNvSpPr>
          <p:nvPr/>
        </p:nvSpPr>
        <p:spPr bwMode="auto">
          <a:xfrm>
            <a:off x="2916238" y="5843588"/>
            <a:ext cx="935037" cy="525462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99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–15</a:t>
            </a:r>
          </a:p>
        </p:txBody>
      </p:sp>
      <p:sp>
        <p:nvSpPr>
          <p:cNvPr id="2100" name="Text Box 52"/>
          <p:cNvSpPr txBox="1">
            <a:spLocks noChangeArrowheads="1"/>
          </p:cNvSpPr>
          <p:nvPr/>
        </p:nvSpPr>
        <p:spPr bwMode="auto">
          <a:xfrm>
            <a:off x="900113" y="2603500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24</a:t>
            </a:r>
            <a:r>
              <a:rPr lang="ru-RU" sz="2400" b="1" i="1">
                <a:solidFill>
                  <a:schemeClr val="bg1"/>
                </a:solidFill>
                <a:latin typeface="Century Schoolbook" pitchFamily="18" charset="0"/>
              </a:rPr>
              <a:t>х</a:t>
            </a: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 – 6 = 0</a:t>
            </a:r>
          </a:p>
        </p:txBody>
      </p:sp>
      <p:sp>
        <p:nvSpPr>
          <p:cNvPr id="2101" name="Text Box 53"/>
          <p:cNvSpPr txBox="1">
            <a:spLocks noChangeArrowheads="1"/>
          </p:cNvSpPr>
          <p:nvPr/>
        </p:nvSpPr>
        <p:spPr bwMode="auto">
          <a:xfrm>
            <a:off x="900113" y="3381375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–8</a:t>
            </a:r>
            <a:r>
              <a:rPr lang="ru-RU" sz="2400" b="1" i="1">
                <a:solidFill>
                  <a:schemeClr val="bg1"/>
                </a:solidFill>
                <a:latin typeface="Century Schoolbook" pitchFamily="18" charset="0"/>
              </a:rPr>
              <a:t>х</a:t>
            </a: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 – 48 = 0</a:t>
            </a:r>
          </a:p>
        </p:txBody>
      </p:sp>
      <p:sp>
        <p:nvSpPr>
          <p:cNvPr id="2102" name="Text Box 54"/>
          <p:cNvSpPr txBox="1">
            <a:spLocks noChangeArrowheads="1"/>
          </p:cNvSpPr>
          <p:nvPr/>
        </p:nvSpPr>
        <p:spPr bwMode="auto">
          <a:xfrm>
            <a:off x="900113" y="4208463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–49</a:t>
            </a:r>
            <a:r>
              <a:rPr lang="ru-RU" sz="2400" b="1" i="1">
                <a:solidFill>
                  <a:schemeClr val="bg1"/>
                </a:solidFill>
                <a:latin typeface="Century Schoolbook" pitchFamily="18" charset="0"/>
              </a:rPr>
              <a:t>х</a:t>
            </a: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 + 7 = 0</a:t>
            </a:r>
          </a:p>
        </p:txBody>
      </p:sp>
      <p:sp>
        <p:nvSpPr>
          <p:cNvPr id="2103" name="Text Box 55"/>
          <p:cNvSpPr txBox="1">
            <a:spLocks noChangeArrowheads="1"/>
          </p:cNvSpPr>
          <p:nvPr/>
        </p:nvSpPr>
        <p:spPr bwMode="auto">
          <a:xfrm>
            <a:off x="900113" y="5073650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2 – 28</a:t>
            </a:r>
            <a:r>
              <a:rPr lang="ru-RU" sz="2400" b="1" i="1">
                <a:solidFill>
                  <a:schemeClr val="bg1"/>
                </a:solidFill>
                <a:latin typeface="Century Schoolbook" pitchFamily="18" charset="0"/>
              </a:rPr>
              <a:t>х</a:t>
            </a: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 = 0</a:t>
            </a:r>
          </a:p>
        </p:txBody>
      </p:sp>
      <p:sp>
        <p:nvSpPr>
          <p:cNvPr id="2104" name="Text Box 56"/>
          <p:cNvSpPr txBox="1">
            <a:spLocks noChangeArrowheads="1"/>
          </p:cNvSpPr>
          <p:nvPr/>
        </p:nvSpPr>
        <p:spPr bwMode="auto">
          <a:xfrm>
            <a:off x="900113" y="5876925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60 + 4</a:t>
            </a:r>
            <a:r>
              <a:rPr lang="ru-RU" sz="2400" b="1" i="1">
                <a:solidFill>
                  <a:schemeClr val="bg1"/>
                </a:solidFill>
                <a:latin typeface="Century Schoolbook" pitchFamily="18" charset="0"/>
              </a:rPr>
              <a:t>х</a:t>
            </a: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 = 0</a:t>
            </a:r>
          </a:p>
        </p:txBody>
      </p:sp>
      <p:grpSp>
        <p:nvGrpSpPr>
          <p:cNvPr id="6" name="Group 71"/>
          <p:cNvGrpSpPr>
            <a:grpSpLocks/>
          </p:cNvGrpSpPr>
          <p:nvPr/>
        </p:nvGrpSpPr>
        <p:grpSpPr bwMode="auto">
          <a:xfrm>
            <a:off x="2916238" y="4025900"/>
            <a:ext cx="935037" cy="822325"/>
            <a:chOff x="1883" y="2931"/>
            <a:chExt cx="589" cy="518"/>
          </a:xfrm>
        </p:grpSpPr>
        <p:grpSp>
          <p:nvGrpSpPr>
            <p:cNvPr id="7" name="Group 57"/>
            <p:cNvGrpSpPr>
              <a:grpSpLocks/>
            </p:cNvGrpSpPr>
            <p:nvPr/>
          </p:nvGrpSpPr>
          <p:grpSpPr bwMode="auto">
            <a:xfrm>
              <a:off x="2031" y="2931"/>
              <a:ext cx="305" cy="518"/>
              <a:chOff x="4332" y="1253"/>
              <a:chExt cx="300" cy="518"/>
            </a:xfrm>
          </p:grpSpPr>
          <p:sp>
            <p:nvSpPr>
              <p:cNvPr id="2106" name="Text Box 58"/>
              <p:cNvSpPr txBox="1">
                <a:spLocks noChangeArrowheads="1"/>
              </p:cNvSpPr>
              <p:nvPr/>
            </p:nvSpPr>
            <p:spPr bwMode="auto">
              <a:xfrm>
                <a:off x="4380" y="1253"/>
                <a:ext cx="240" cy="5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2400" b="1">
                    <a:solidFill>
                      <a:schemeClr val="bg1"/>
                    </a:solidFill>
                    <a:latin typeface="Times New Roman" pitchFamily="18" charset="0"/>
                  </a:rPr>
                  <a:t>17</a:t>
                </a:r>
              </a:p>
            </p:txBody>
          </p:sp>
          <p:sp>
            <p:nvSpPr>
              <p:cNvPr id="2107" name="Line 59"/>
              <p:cNvSpPr>
                <a:spLocks noChangeShapeType="1"/>
              </p:cNvSpPr>
              <p:nvPr/>
            </p:nvSpPr>
            <p:spPr bwMode="auto">
              <a:xfrm>
                <a:off x="4332" y="1493"/>
                <a:ext cx="300" cy="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108" name="AutoShape 60"/>
            <p:cNvSpPr>
              <a:spLocks noChangeArrowheads="1"/>
            </p:cNvSpPr>
            <p:nvPr/>
          </p:nvSpPr>
          <p:spPr bwMode="auto">
            <a:xfrm>
              <a:off x="1883" y="2931"/>
              <a:ext cx="589" cy="499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FF99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" name="Group 87"/>
          <p:cNvGrpSpPr>
            <a:grpSpLocks/>
          </p:cNvGrpSpPr>
          <p:nvPr/>
        </p:nvGrpSpPr>
        <p:grpSpPr bwMode="auto">
          <a:xfrm>
            <a:off x="2916238" y="4891088"/>
            <a:ext cx="935037" cy="822325"/>
            <a:chOff x="1837" y="3094"/>
            <a:chExt cx="589" cy="518"/>
          </a:xfrm>
        </p:grpSpPr>
        <p:grpSp>
          <p:nvGrpSpPr>
            <p:cNvPr id="9" name="Group 86"/>
            <p:cNvGrpSpPr>
              <a:grpSpLocks/>
            </p:cNvGrpSpPr>
            <p:nvPr/>
          </p:nvGrpSpPr>
          <p:grpSpPr bwMode="auto">
            <a:xfrm>
              <a:off x="2064" y="3094"/>
              <a:ext cx="327" cy="518"/>
              <a:chOff x="2129" y="3094"/>
              <a:chExt cx="327" cy="518"/>
            </a:xfrm>
          </p:grpSpPr>
          <p:sp>
            <p:nvSpPr>
              <p:cNvPr id="2110" name="Text Box 62"/>
              <p:cNvSpPr txBox="1">
                <a:spLocks noChangeArrowheads="1"/>
              </p:cNvSpPr>
              <p:nvPr/>
            </p:nvSpPr>
            <p:spPr bwMode="auto">
              <a:xfrm>
                <a:off x="2129" y="3094"/>
                <a:ext cx="327" cy="5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2400" b="1">
                    <a:solidFill>
                      <a:schemeClr val="bg1"/>
                    </a:solidFill>
                    <a:latin typeface="Times New Roman" pitchFamily="18" charset="0"/>
                  </a:rPr>
                  <a:t>1</a:t>
                </a:r>
              </a:p>
              <a:p>
                <a:r>
                  <a:rPr lang="ru-RU" sz="2400" b="1">
                    <a:solidFill>
                      <a:schemeClr val="bg1"/>
                    </a:solidFill>
                    <a:latin typeface="Times New Roman" pitchFamily="18" charset="0"/>
                  </a:rPr>
                  <a:t>14</a:t>
                </a:r>
              </a:p>
            </p:txBody>
          </p:sp>
          <p:sp>
            <p:nvSpPr>
              <p:cNvPr id="2111" name="Line 63"/>
              <p:cNvSpPr>
                <a:spLocks noChangeShapeType="1"/>
              </p:cNvSpPr>
              <p:nvPr/>
            </p:nvSpPr>
            <p:spPr bwMode="auto">
              <a:xfrm>
                <a:off x="2154" y="3368"/>
                <a:ext cx="255" cy="2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112" name="AutoShape 64"/>
            <p:cNvSpPr>
              <a:spLocks noChangeArrowheads="1"/>
            </p:cNvSpPr>
            <p:nvPr/>
          </p:nvSpPr>
          <p:spPr bwMode="auto">
            <a:xfrm>
              <a:off x="1837" y="3113"/>
              <a:ext cx="589" cy="499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FF99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13" name="Line 65"/>
            <p:cNvSpPr>
              <a:spLocks noChangeShapeType="1"/>
            </p:cNvSpPr>
            <p:nvPr/>
          </p:nvSpPr>
          <p:spPr bwMode="auto">
            <a:xfrm>
              <a:off x="1887" y="3365"/>
              <a:ext cx="125" cy="1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114" name="Text Box 66"/>
          <p:cNvSpPr txBox="1">
            <a:spLocks noChangeArrowheads="1"/>
          </p:cNvSpPr>
          <p:nvPr/>
        </p:nvSpPr>
        <p:spPr bwMode="auto">
          <a:xfrm>
            <a:off x="971550" y="1735138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9</a:t>
            </a:r>
            <a:r>
              <a:rPr lang="ru-RU" sz="2400" b="1" i="1">
                <a:solidFill>
                  <a:schemeClr val="bg1"/>
                </a:solidFill>
                <a:latin typeface="Century Schoolbook" pitchFamily="18" charset="0"/>
              </a:rPr>
              <a:t>х</a:t>
            </a: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 + 27 = 0</a:t>
            </a:r>
          </a:p>
        </p:txBody>
      </p:sp>
      <p:sp>
        <p:nvSpPr>
          <p:cNvPr id="2115" name="AutoShape 67"/>
          <p:cNvSpPr>
            <a:spLocks noChangeArrowheads="1"/>
          </p:cNvSpPr>
          <p:nvPr/>
        </p:nvSpPr>
        <p:spPr bwMode="auto">
          <a:xfrm>
            <a:off x="2916238" y="1701800"/>
            <a:ext cx="935037" cy="525463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99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–3</a:t>
            </a:r>
          </a:p>
        </p:txBody>
      </p:sp>
      <p:sp>
        <p:nvSpPr>
          <p:cNvPr id="2117" name="Text Box 69"/>
          <p:cNvSpPr txBox="1">
            <a:spLocks noChangeArrowheads="1"/>
          </p:cNvSpPr>
          <p:nvPr/>
        </p:nvSpPr>
        <p:spPr bwMode="auto">
          <a:xfrm>
            <a:off x="900113" y="450850"/>
            <a:ext cx="2735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chemeClr val="bg1"/>
                </a:solidFill>
                <a:latin typeface="Century Schoolbook" pitchFamily="18" charset="0"/>
              </a:rPr>
              <a:t>I</a:t>
            </a: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 вариант</a:t>
            </a:r>
          </a:p>
        </p:txBody>
      </p:sp>
      <p:sp>
        <p:nvSpPr>
          <p:cNvPr id="2118" name="Text Box 70"/>
          <p:cNvSpPr txBox="1">
            <a:spLocks noChangeArrowheads="1"/>
          </p:cNvSpPr>
          <p:nvPr/>
        </p:nvSpPr>
        <p:spPr bwMode="auto">
          <a:xfrm>
            <a:off x="5076825" y="450850"/>
            <a:ext cx="2735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chemeClr val="bg1"/>
                </a:solidFill>
                <a:latin typeface="Century Schoolbook" pitchFamily="18" charset="0"/>
              </a:rPr>
              <a:t>II</a:t>
            </a:r>
            <a:r>
              <a:rPr lang="ru-RU" sz="2400" b="1">
                <a:solidFill>
                  <a:schemeClr val="bg1"/>
                </a:solidFill>
                <a:latin typeface="Century Schoolbook" pitchFamily="18" charset="0"/>
              </a:rPr>
              <a:t> вариант</a:t>
            </a:r>
          </a:p>
        </p:txBody>
      </p:sp>
      <p:grpSp>
        <p:nvGrpSpPr>
          <p:cNvPr id="10" name="Group 78"/>
          <p:cNvGrpSpPr>
            <a:grpSpLocks/>
          </p:cNvGrpSpPr>
          <p:nvPr/>
        </p:nvGrpSpPr>
        <p:grpSpPr bwMode="auto">
          <a:xfrm>
            <a:off x="2916238" y="2420938"/>
            <a:ext cx="935037" cy="822325"/>
            <a:chOff x="1883" y="2931"/>
            <a:chExt cx="589" cy="518"/>
          </a:xfrm>
        </p:grpSpPr>
        <p:grpSp>
          <p:nvGrpSpPr>
            <p:cNvPr id="11" name="Group 79"/>
            <p:cNvGrpSpPr>
              <a:grpSpLocks/>
            </p:cNvGrpSpPr>
            <p:nvPr/>
          </p:nvGrpSpPr>
          <p:grpSpPr bwMode="auto">
            <a:xfrm>
              <a:off x="2031" y="2931"/>
              <a:ext cx="305" cy="518"/>
              <a:chOff x="4332" y="1253"/>
              <a:chExt cx="300" cy="518"/>
            </a:xfrm>
          </p:grpSpPr>
          <p:sp>
            <p:nvSpPr>
              <p:cNvPr id="2128" name="Text Box 80"/>
              <p:cNvSpPr txBox="1">
                <a:spLocks noChangeArrowheads="1"/>
              </p:cNvSpPr>
              <p:nvPr/>
            </p:nvSpPr>
            <p:spPr bwMode="auto">
              <a:xfrm>
                <a:off x="4380" y="1253"/>
                <a:ext cx="240" cy="5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2400" b="1">
                    <a:solidFill>
                      <a:schemeClr val="bg1"/>
                    </a:solidFill>
                    <a:latin typeface="Times New Roman" pitchFamily="18" charset="0"/>
                  </a:rPr>
                  <a:t>14</a:t>
                </a:r>
              </a:p>
            </p:txBody>
          </p:sp>
          <p:sp>
            <p:nvSpPr>
              <p:cNvPr id="2129" name="Line 81"/>
              <p:cNvSpPr>
                <a:spLocks noChangeShapeType="1"/>
              </p:cNvSpPr>
              <p:nvPr/>
            </p:nvSpPr>
            <p:spPr bwMode="auto">
              <a:xfrm>
                <a:off x="4332" y="1493"/>
                <a:ext cx="300" cy="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130" name="AutoShape 82"/>
            <p:cNvSpPr>
              <a:spLocks noChangeArrowheads="1"/>
            </p:cNvSpPr>
            <p:nvPr/>
          </p:nvSpPr>
          <p:spPr bwMode="auto">
            <a:xfrm>
              <a:off x="1883" y="2931"/>
              <a:ext cx="589" cy="499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FF99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131" name="Text Box 83"/>
          <p:cNvSpPr txBox="1">
            <a:spLocks noChangeArrowheads="1"/>
          </p:cNvSpPr>
          <p:nvPr/>
        </p:nvSpPr>
        <p:spPr bwMode="auto">
          <a:xfrm>
            <a:off x="5286380" y="928670"/>
            <a:ext cx="2357454" cy="457200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Schoolbook" pitchFamily="18" charset="0"/>
              </a:rPr>
              <a:t>Тикшерү:</a:t>
            </a:r>
            <a:endParaRPr lang="ru-RU" sz="24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entury Schoolbook" pitchFamily="18" charset="0"/>
            </a:endParaRPr>
          </a:p>
        </p:txBody>
      </p:sp>
      <p:grpSp>
        <p:nvGrpSpPr>
          <p:cNvPr id="12" name="Group 85"/>
          <p:cNvGrpSpPr>
            <a:grpSpLocks/>
          </p:cNvGrpSpPr>
          <p:nvPr/>
        </p:nvGrpSpPr>
        <p:grpSpPr bwMode="auto">
          <a:xfrm>
            <a:off x="7164388" y="2420938"/>
            <a:ext cx="935037" cy="822325"/>
            <a:chOff x="4377" y="1525"/>
            <a:chExt cx="589" cy="518"/>
          </a:xfrm>
        </p:grpSpPr>
        <p:grpSp>
          <p:nvGrpSpPr>
            <p:cNvPr id="13" name="Group 74"/>
            <p:cNvGrpSpPr>
              <a:grpSpLocks/>
            </p:cNvGrpSpPr>
            <p:nvPr/>
          </p:nvGrpSpPr>
          <p:grpSpPr bwMode="auto">
            <a:xfrm>
              <a:off x="4571" y="1525"/>
              <a:ext cx="305" cy="518"/>
              <a:chOff x="4332" y="1253"/>
              <a:chExt cx="300" cy="518"/>
            </a:xfrm>
          </p:grpSpPr>
          <p:sp>
            <p:nvSpPr>
              <p:cNvPr id="2123" name="Text Box 75"/>
              <p:cNvSpPr txBox="1">
                <a:spLocks noChangeArrowheads="1"/>
              </p:cNvSpPr>
              <p:nvPr/>
            </p:nvSpPr>
            <p:spPr bwMode="auto">
              <a:xfrm>
                <a:off x="4380" y="1253"/>
                <a:ext cx="240" cy="5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2400" b="1">
                    <a:solidFill>
                      <a:schemeClr val="bg1"/>
                    </a:solidFill>
                    <a:latin typeface="Times New Roman" pitchFamily="18" charset="0"/>
                  </a:rPr>
                  <a:t>15</a:t>
                </a:r>
              </a:p>
            </p:txBody>
          </p:sp>
          <p:sp>
            <p:nvSpPr>
              <p:cNvPr id="2124" name="Line 76"/>
              <p:cNvSpPr>
                <a:spLocks noChangeShapeType="1"/>
              </p:cNvSpPr>
              <p:nvPr/>
            </p:nvSpPr>
            <p:spPr bwMode="auto">
              <a:xfrm>
                <a:off x="4332" y="1493"/>
                <a:ext cx="300" cy="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125" name="AutoShape 77"/>
            <p:cNvSpPr>
              <a:spLocks noChangeArrowheads="1"/>
            </p:cNvSpPr>
            <p:nvPr/>
          </p:nvSpPr>
          <p:spPr bwMode="auto">
            <a:xfrm>
              <a:off x="4377" y="1525"/>
              <a:ext cx="589" cy="499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FF99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32" name="Line 84"/>
            <p:cNvSpPr>
              <a:spLocks noChangeShapeType="1"/>
            </p:cNvSpPr>
            <p:nvPr/>
          </p:nvSpPr>
          <p:spPr bwMode="auto">
            <a:xfrm>
              <a:off x="4428" y="1764"/>
              <a:ext cx="85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2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  <p:bldP spid="2054" grpId="0"/>
      <p:bldP spid="2056" grpId="0" animBg="1"/>
      <p:bldP spid="2058" grpId="0" animBg="1"/>
      <p:bldP spid="2061" grpId="0" animBg="1"/>
      <p:bldP spid="2063" grpId="0" animBg="1"/>
      <p:bldP spid="2064" grpId="0" animBg="1"/>
      <p:bldP spid="2066" grpId="0" animBg="1"/>
      <p:bldP spid="2067" grpId="0" animBg="1"/>
      <p:bldP spid="2070" grpId="0" animBg="1"/>
      <p:bldP spid="2073" grpId="0" animBg="1"/>
      <p:bldP spid="2074" grpId="0"/>
      <p:bldP spid="2075" grpId="0"/>
      <p:bldP spid="2076" grpId="0"/>
      <p:bldP spid="2077" grpId="0"/>
      <p:bldP spid="2078" grpId="0"/>
      <p:bldP spid="2098" grpId="0" animBg="1"/>
      <p:bldP spid="2099" grpId="0" animBg="1"/>
      <p:bldP spid="2100" grpId="0"/>
      <p:bldP spid="2101" grpId="0"/>
      <p:bldP spid="2102" grpId="0"/>
      <p:bldP spid="2103" grpId="0"/>
      <p:bldP spid="2104" grpId="0"/>
      <p:bldP spid="2114" grpId="0"/>
      <p:bldP spid="2115" grpId="0" animBg="1"/>
      <p:bldP spid="2131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108</Words>
  <PresentationFormat>Экран (4:3)</PresentationFormat>
  <Paragraphs>37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1</cp:revision>
  <dcterms:modified xsi:type="dcterms:W3CDTF">2018-12-05T21:30:11Z</dcterms:modified>
</cp:coreProperties>
</file>